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BM Plex Sans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46" roundtripDataSignature="AMtx7miDZBSb/vyEJUVSShNSUgevwy7+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IBMPlexSansSemiBold-italic.fntdata"/><Relationship Id="rId21" Type="http://schemas.openxmlformats.org/officeDocument/2006/relationships/slide" Target="slides/slide15.xml"/><Relationship Id="rId43" Type="http://schemas.openxmlformats.org/officeDocument/2006/relationships/font" Target="fonts/IBMPlexSansSemiBold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BMPlexSans-bold.fntdata"/><Relationship Id="rId12" Type="http://schemas.openxmlformats.org/officeDocument/2006/relationships/slide" Target="slides/slide6.xml"/><Relationship Id="rId34" Type="http://schemas.openxmlformats.org/officeDocument/2006/relationships/font" Target="fonts/IBMPlexSans-regular.fntdata"/><Relationship Id="rId15" Type="http://schemas.openxmlformats.org/officeDocument/2006/relationships/slide" Target="slides/slide9.xml"/><Relationship Id="rId37" Type="http://schemas.openxmlformats.org/officeDocument/2006/relationships/font" Target="fonts/IBMPlexSans-bold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-italic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a82f73689_0_0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9a82f73689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438" name="Google Shape;438;g29a82f73689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217bbd9e8_1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8217bbd9e8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8217bbd9e8_1_1125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28217bbd9e8_1_112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647" name="Google Shape;647;g28217bbd9e8_1_112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217bbd9e8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8217bbd9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3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55.png"/><Relationship Id="rId5" Type="http://schemas.openxmlformats.org/officeDocument/2006/relationships/image" Target="../media/image65.png"/><Relationship Id="rId6" Type="http://schemas.openxmlformats.org/officeDocument/2006/relationships/image" Target="../media/image60.png"/><Relationship Id="rId7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58.png"/><Relationship Id="rId4" Type="http://schemas.openxmlformats.org/officeDocument/2006/relationships/image" Target="../media/image7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9.png"/><Relationship Id="rId4" Type="http://schemas.openxmlformats.org/officeDocument/2006/relationships/image" Target="../media/image76.png"/><Relationship Id="rId5" Type="http://schemas.openxmlformats.org/officeDocument/2006/relationships/image" Target="../media/image67.png"/><Relationship Id="rId6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93.png"/><Relationship Id="rId22" Type="http://schemas.openxmlformats.org/officeDocument/2006/relationships/image" Target="../media/image96.png"/><Relationship Id="rId21" Type="http://schemas.openxmlformats.org/officeDocument/2006/relationships/image" Target="../media/image97.png"/><Relationship Id="rId24" Type="http://schemas.openxmlformats.org/officeDocument/2006/relationships/image" Target="../media/image94.png"/><Relationship Id="rId23" Type="http://schemas.openxmlformats.org/officeDocument/2006/relationships/image" Target="../media/image9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5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Relationship Id="rId26" Type="http://schemas.openxmlformats.org/officeDocument/2006/relationships/image" Target="../media/image104.png"/><Relationship Id="rId25" Type="http://schemas.openxmlformats.org/officeDocument/2006/relationships/image" Target="../media/image106.png"/><Relationship Id="rId28" Type="http://schemas.openxmlformats.org/officeDocument/2006/relationships/image" Target="../media/image101.png"/><Relationship Id="rId27" Type="http://schemas.openxmlformats.org/officeDocument/2006/relationships/image" Target="../media/image95.png"/><Relationship Id="rId5" Type="http://schemas.openxmlformats.org/officeDocument/2006/relationships/image" Target="../media/image73.png"/><Relationship Id="rId6" Type="http://schemas.openxmlformats.org/officeDocument/2006/relationships/image" Target="../media/image85.png"/><Relationship Id="rId29" Type="http://schemas.openxmlformats.org/officeDocument/2006/relationships/image" Target="../media/image102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Relationship Id="rId31" Type="http://schemas.openxmlformats.org/officeDocument/2006/relationships/image" Target="../media/image99.png"/><Relationship Id="rId30" Type="http://schemas.openxmlformats.org/officeDocument/2006/relationships/image" Target="../media/image103.png"/><Relationship Id="rId11" Type="http://schemas.openxmlformats.org/officeDocument/2006/relationships/image" Target="../media/image79.png"/><Relationship Id="rId33" Type="http://schemas.openxmlformats.org/officeDocument/2006/relationships/image" Target="../media/image100.png"/><Relationship Id="rId10" Type="http://schemas.openxmlformats.org/officeDocument/2006/relationships/image" Target="../media/image80.png"/><Relationship Id="rId32" Type="http://schemas.openxmlformats.org/officeDocument/2006/relationships/image" Target="../media/image98.png"/><Relationship Id="rId13" Type="http://schemas.openxmlformats.org/officeDocument/2006/relationships/image" Target="../media/image81.png"/><Relationship Id="rId12" Type="http://schemas.openxmlformats.org/officeDocument/2006/relationships/image" Target="../media/image84.png"/><Relationship Id="rId15" Type="http://schemas.openxmlformats.org/officeDocument/2006/relationships/image" Target="../media/image86.png"/><Relationship Id="rId14" Type="http://schemas.openxmlformats.org/officeDocument/2006/relationships/image" Target="../media/image78.png"/><Relationship Id="rId17" Type="http://schemas.openxmlformats.org/officeDocument/2006/relationships/image" Target="../media/image87.png"/><Relationship Id="rId16" Type="http://schemas.openxmlformats.org/officeDocument/2006/relationships/image" Target="../media/image88.png"/><Relationship Id="rId19" Type="http://schemas.openxmlformats.org/officeDocument/2006/relationships/image" Target="../media/image116.png"/><Relationship Id="rId18" Type="http://schemas.openxmlformats.org/officeDocument/2006/relationships/image" Target="../media/image9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g29a82f73689_0_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9a82f73689_0_30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" name="Google Shape;9;g29a82f73689_0_30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0" name="Google Shape;10;g29a82f73689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8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8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8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8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8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8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8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8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8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8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8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8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4" name="Google Shape;94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9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99" name="Google Shape;9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9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" name="Google Shape;10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0" name="Google Shape;11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0" name="Google Shape;12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" name="Google Shape;13;p8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8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8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8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8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8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8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8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8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8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8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8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8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8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8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8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8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8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8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8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" name="Google Shape;3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10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0" name="Google Shape;130;p10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0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8217bbd9e8_1_18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8217bbd9e8_1_1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g28217bbd9e8_1_19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28217bbd9e8_1_1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28217bbd9e8_1_19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28217bbd9e8_1_19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28217bbd9e8_1_19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g28217bbd9e8_1_19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g28217bbd9e8_1_19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8217bbd9e8_1_190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28217bbd9e8_1_19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g28217bbd9e8_1_1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8217bbd9e8_1_175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g28217bbd9e8_1_175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59" name="Google Shape;159;g28217bbd9e8_1_1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217bbd9e8_1_175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2" name="Google Shape;162;g28217bbd9e8_1_175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8217bbd9e8_1_175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g28217bbd9e8_1_175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5" name="Google Shape;165;g28217bbd9e8_1_17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8217bbd9e8_1_175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217bbd9e8_1_176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g28217bbd9e8_1_176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g28217bbd9e8_1_176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g28217bbd9e8_1_176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g28217bbd9e8_1_176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g28217bbd9e8_1_176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g28217bbd9e8_1_176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g28217bbd9e8_1_176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g28217bbd9e8_1_176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g28217bbd9e8_1_176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g28217bbd9e8_1_176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9" name="Google Shape;179;g28217bbd9e8_1_176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g28217bbd9e8_1_176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g28217bbd9e8_1_176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g28217bbd9e8_1_176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g28217bbd9e8_1_176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g28217bbd9e8_1_176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5" name="Google Shape;185;g28217bbd9e8_1_176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g28217bbd9e8_1_176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g28217bbd9e8_1_176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g28217bbd9e8_1_176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g28217bbd9e8_1_17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8217bbd9e8_1_176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217bbd9e8_1_17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g28217bbd9e8_1_17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" name="Google Shape;37;p8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" name="Google Shape;3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217bbd9e8_1_1793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6" name="Google Shape;196;g28217bbd9e8_1_1793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7" name="Google Shape;197;g28217bbd9e8_1_17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g28217bbd9e8_1_1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g28217bbd9e8_1_1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g28217bbd9e8_1_17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g28217bbd9e8_1_1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8217bbd9e8_1_18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8217bbd9e8_1_180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g28217bbd9e8_1_180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g28217bbd9e8_1_18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g28217bbd9e8_1_1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28217bbd9e8_1_18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28217bbd9e8_1_18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28217bbd9e8_1_18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28217bbd9e8_1_18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8217bbd9e8_1_180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b="0"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g28217bbd9e8_1_1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8217bbd9e8_1_181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9" name="Google Shape;219;g28217bbd9e8_1_181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0" name="Google Shape;220;g28217bbd9e8_1_1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g28217bbd9e8_1_18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8217bbd9e8_1_18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4" name="Google Shape;224;g28217bbd9e8_1_18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5" name="Google Shape;225;g28217bbd9e8_1_18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217bbd9e8_1_18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g28217bbd9e8_1_18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9" name="Google Shape;229;g28217bbd9e8_1_18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g28217bbd9e8_1_1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217bbd9e8_1_18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g28217bbd9e8_1_183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g28217bbd9e8_1_183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g28217bbd9e8_1_183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g28217bbd9e8_1_183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g28217bbd9e8_1_183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g28217bbd9e8_1_183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g28217bbd9e8_1_183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g28217bbd9e8_1_183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g28217bbd9e8_1_183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g28217bbd9e8_1_183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g28217bbd9e8_1_183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g28217bbd9e8_1_183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g28217bbd9e8_1_1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8217bbd9e8_1_183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217bbd9e8_1_184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9" name="Google Shape;249;g28217bbd9e8_1_184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g28217bbd9e8_1_18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g28217bbd9e8_1_18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217bbd9e8_1_18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4" name="Google Shape;254;g28217bbd9e8_1_18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8217bbd9e8_1_18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g28217bbd9e8_1_1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8217bbd9e8_1_18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217bbd9e8_1_18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8217bbd9e8_1_186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1" name="Google Shape;261;g28217bbd9e8_1_18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8217bbd9e8_1_1860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g28217bbd9e8_1_1860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" name="Google Shape;4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217bbd9e8_1_18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8217bbd9e8_1_186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g28217bbd9e8_1_1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8217bbd9e8_1_1866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8217bbd9e8_1_1866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8217bbd9e8_1_1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8217bbd9e8_1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8217bbd9e8_1_18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4" name="Google Shape;274;g28217bbd9e8_1_18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217bbd9e8_1_187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7" name="Google Shape;277;g28217bbd9e8_1_187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78" name="Google Shape;278;g28217bbd9e8_1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g28217bbd9e8_1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g28217bbd9e8_1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g28217bbd9e8_1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g28217bbd9e8_1_18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g28217bbd9e8_1_18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g28217bbd9e8_1_18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8217bbd9e8_1_18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217bbd9e8_1_188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g28217bbd9e8_1_188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89" name="Google Shape;289;g28217bbd9e8_1_18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g28217bbd9e8_1_1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g28217bbd9e8_1_1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g28217bbd9e8_1_18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g28217bbd9e8_1_18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8217bbd9e8_1_18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217bbd9e8_1_189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7" name="Google Shape;297;g28217bbd9e8_1_189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98" name="Google Shape;298;g28217bbd9e8_1_18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g28217bbd9e8_1_18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g28217bbd9e8_1_1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g28217bbd9e8_1_1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g28217bbd9e8_1_18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g28217bbd9e8_1_18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17bbd9e8_1_191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g28217bbd9e8_1_191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07" name="Google Shape;307;g28217bbd9e8_1_1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g28217bbd9e8_1_1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g28217bbd9e8_1_1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g28217bbd9e8_1_19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g28217bbd9e8_1_19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8217bbd9e8_1_19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chemeClr val="l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217bbd9e8_1_1925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15" name="Google Shape;315;g28217bbd9e8_1_19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g28217bbd9e8_1_19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g28217bbd9e8_1_19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g28217bbd9e8_1_1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g28217bbd9e8_1_19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8217bbd9e8_1_19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8217bbd9e8_1_192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g28217bbd9e8_1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g28217bbd9e8_1_19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g28217bbd9e8_1_19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g28217bbd9e8_1_19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g28217bbd9e8_1_1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8217bbd9e8_1_19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8217bbd9e8_1_1934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0" name="Google Shape;330;g28217bbd9e8_1_193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">
  <p:cSld name="CUSTOM_2_1_2_1_1">
    <p:bg>
      <p:bgPr>
        <a:solidFill>
          <a:schemeClr val="l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2" name="Google Shape;332;g28217bbd9e8_1_19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g28217bbd9e8_1_1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g28217bbd9e8_1_1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g28217bbd9e8_1_1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8217bbd9e8_1_194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7" name="Google Shape;337;g28217bbd9e8_1_19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28217bbd9e8_1_19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217bbd9e8_1_19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g28217bbd9e8_1_195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g28217bbd9e8_1_195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3" name="Google Shape;343;g28217bbd9e8_1_19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" name="Google Shape;45;p8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6" name="Google Shape;4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28217bbd9e8_1_19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g28217bbd9e8_1_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g28217bbd9e8_1_19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g28217bbd9e8_1_19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g28217bbd9e8_1_1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g28217bbd9e8_1_1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g28217bbd9e8_1_19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g28217bbd9e8_1_19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g28217bbd9e8_1_19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g28217bbd9e8_1_19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g28217bbd9e8_1_19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g28217bbd9e8_1_19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g28217bbd9e8_1_19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g28217bbd9e8_1_19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g28217bbd9e8_1_19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g28217bbd9e8_1_19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g28217bbd9e8_1_19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g28217bbd9e8_1_195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g28217bbd9e8_1_19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g28217bbd9e8_1_19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g28217bbd9e8_1_19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g28217bbd9e8_1_19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8" name="Google Shape;368;g28217bbd9e8_1_195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g28217bbd9e8_1_195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g28217bbd9e8_1_19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g28217bbd9e8_1_19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g28217bbd9e8_1_195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g28217bbd9e8_1_195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28217bbd9e8_1_19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g28217bbd9e8_1_195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g28217bbd9e8_1_195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g28217bbd9e8_1_195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217bbd9e8_1_199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0" name="Google Shape;380;g28217bbd9e8_1_199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1" name="Google Shape;381;g28217bbd9e8_1_199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2" name="Google Shape;382;g28217bbd9e8_1_199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3" name="Google Shape;383;g28217bbd9e8_1_199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4" name="Google Shape;384;g28217bbd9e8_1_199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5" name="Google Shape;385;g28217bbd9e8_1_199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g28217bbd9e8_1_199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7" name="Google Shape;387;g28217bbd9e8_1_199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g28217bbd9e8_1_199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9" name="Google Shape;389;g28217bbd9e8_1_199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0" name="Google Shape;390;g28217bbd9e8_1_199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g28217bbd9e8_1_199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2" name="Google Shape;392;g28217bbd9e8_1_199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3" name="Google Shape;393;g28217bbd9e8_1_199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4" name="Google Shape;394;g28217bbd9e8_1_199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5" name="Google Shape;395;g28217bbd9e8_1_199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6" name="Google Shape;396;g28217bbd9e8_1_199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g28217bbd9e8_1_199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8" name="Google Shape;398;g28217bbd9e8_1_199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9" name="Google Shape;399;g28217bbd9e8_1_199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0" name="Google Shape;400;g28217bbd9e8_1_19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8217bbd9e8_1_199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217bbd9e8_1_20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4" name="Google Shape;404;g28217bbd9e8_1_20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5" name="Google Shape;405;g28217bbd9e8_1_20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6" name="Google Shape;406;g28217bbd9e8_1_20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7" name="Google Shape;407;g28217bbd9e8_1_20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8" name="Google Shape;408;g28217bbd9e8_1_20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9" name="Google Shape;409;g28217bbd9e8_1_20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0" name="Google Shape;410;g28217bbd9e8_1_20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1" name="Google Shape;411;g28217bbd9e8_1_20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2" name="Google Shape;412;g28217bbd9e8_1_20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3" name="Google Shape;413;g28217bbd9e8_1_20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4" name="Google Shape;414;g28217bbd9e8_1_20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5" name="Google Shape;415;g28217bbd9e8_1_20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6" name="Google Shape;416;g28217bbd9e8_1_20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8217bbd9e8_1_20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217bbd9e8_1_20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217bbd9e8_1_20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2" name="Google Shape;422;g28217bbd9e8_1_20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2">
  <p:cSld name="1_Title slide 5_2_1_12_3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217bbd9e8_1_20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5" name="Google Shape;425;g28217bbd9e8_1_2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3">
  <p:cSld name="1_Title slide 5_2_1_12_4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217bbd9e8_1_20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8" name="Google Shape;428;g28217bbd9e8_1_20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4">
  <p:cSld name="1_Title slide 5_2_1_12_5"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217bbd9e8_1_20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g28217bbd9e8_1_20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5">
  <p:cSld name="1_Title slide 5_2_1_12_6"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217bbd9e8_1_20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4" name="Google Shape;434;g28217bbd9e8_1_20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8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8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p8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8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38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0.gif"/><Relationship Id="rId4" Type="http://schemas.openxmlformats.org/officeDocument/2006/relationships/image" Target="../media/image110.gif"/><Relationship Id="rId5" Type="http://schemas.openxmlformats.org/officeDocument/2006/relationships/image" Target="../media/image111.gif"/><Relationship Id="rId6" Type="http://schemas.openxmlformats.org/officeDocument/2006/relationships/image" Target="../media/image10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a82f73689_0_0"/>
          <p:cNvSpPr txBox="1"/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Apache Spark Structured Streaming</a:t>
            </a:r>
            <a:endParaRPr/>
          </a:p>
        </p:txBody>
      </p:sp>
      <p:sp>
        <p:nvSpPr>
          <p:cNvPr id="441" name="Google Shape;441;g29a82f73689_0_0"/>
          <p:cNvSpPr txBox="1"/>
          <p:nvPr>
            <p:ph idx="1" type="subTitle"/>
          </p:nvPr>
        </p:nvSpPr>
        <p:spPr>
          <a:xfrm>
            <a:off x="540000" y="25864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4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Узнаем про потоковую обработку данных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7" name="Google Shape;517;p1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19" name="Google Shape;5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7" y="1974897"/>
            <a:ext cx="7174006" cy="126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5" name="Google Shape;525;p19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чисел (только четные)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2" name="Google Shape;532;p20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34" name="Google Shape;5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443" y="1790107"/>
            <a:ext cx="6777113" cy="197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0" name="Google Shape;540;p21"/>
          <p:cNvSpPr txBox="1"/>
          <p:nvPr/>
        </p:nvSpPr>
        <p:spPr>
          <a:xfrm>
            <a:off x="540000" y="1171800"/>
            <a:ext cx="8064000" cy="272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Сгруппировать по значениям и посчитать количество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7" name="Google Shape;547;p2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49" name="Google Shape;5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374" y="1745475"/>
            <a:ext cx="7043251" cy="206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540000" y="1171800"/>
            <a:ext cx="8064000" cy="1770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Вычислить сумму значений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24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64" name="Google Shape;5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022" y="1634046"/>
            <a:ext cx="7739956" cy="229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25"/>
          <p:cNvSpPr txBox="1"/>
          <p:nvPr/>
        </p:nvSpPr>
        <p:spPr>
          <a:xfrm>
            <a:off x="540000" y="1171800"/>
            <a:ext cx="8064000" cy="2140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максимальное значение</a:t>
            </a:r>
            <a:r>
              <a:rPr b="0" i="0" lang="ru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7" name="Google Shape;577;p2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8" name="Google Shape;578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79" name="Google Shape;5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977" y="1739613"/>
            <a:ext cx="6955262" cy="207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540000" y="1171800"/>
            <a:ext cx="8064000" cy="309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Вычислить скользящее окно по значению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6" name="Google Shape;586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9"/>
          <p:cNvCxnSpPr>
            <a:stCxn id="447" idx="4"/>
            <a:endCxn id="448" idx="0"/>
          </p:cNvCxnSpPr>
          <p:nvPr/>
        </p:nvCxnSpPr>
        <p:spPr>
          <a:xfrm>
            <a:off x="715775" y="1791601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9"/>
          <p:cNvCxnSpPr>
            <a:stCxn id="450" idx="4"/>
          </p:cNvCxnSpPr>
          <p:nvPr/>
        </p:nvCxnSpPr>
        <p:spPr>
          <a:xfrm>
            <a:off x="715775" y="3287149"/>
            <a:ext cx="0" cy="30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p9"/>
          <p:cNvSpPr txBox="1"/>
          <p:nvPr>
            <p:ph idx="1" type="subTitle"/>
          </p:nvPr>
        </p:nvSpPr>
        <p:spPr>
          <a:xfrm>
            <a:off x="1084200" y="1418400"/>
            <a:ext cx="163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Архитектура Spark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539975" y="3594345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539975" y="4308357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9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RDD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9"/>
          <p:cNvSpPr txBox="1"/>
          <p:nvPr>
            <p:ph idx="3" type="subTitle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Dataframe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5" name="Google Shape;455;p9"/>
          <p:cNvSpPr txBox="1"/>
          <p:nvPr>
            <p:ph idx="4" type="subTitle"/>
          </p:nvPr>
        </p:nvSpPr>
        <p:spPr>
          <a:xfrm>
            <a:off x="1008000" y="359434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Spark streaming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6" name="Google Shape;456;p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457" name="Google Shape;457;p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>
            <a:off x="539975" y="2275675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539975" y="2935549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9"/>
          <p:cNvSpPr txBox="1"/>
          <p:nvPr/>
        </p:nvSpPr>
        <p:spPr>
          <a:xfrm>
            <a:off x="891575" y="4353352"/>
            <a:ext cx="437937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Spark on scala</a:t>
            </a:r>
            <a:endParaRPr b="0" i="0" sz="11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9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"/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9"/>
          <p:cNvCxnSpPr>
            <a:stCxn id="448" idx="4"/>
            <a:endCxn id="452" idx="0"/>
          </p:cNvCxnSpPr>
          <p:nvPr/>
        </p:nvCxnSpPr>
        <p:spPr>
          <a:xfrm>
            <a:off x="715775" y="3945945"/>
            <a:ext cx="0" cy="362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2" name="Google Shape;592;p2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94" name="Google Shape;5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723" y="1974897"/>
            <a:ext cx="6636124" cy="159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540000" y="1171800"/>
            <a:ext cx="8064000" cy="235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Соединение потоков данных</a:t>
            </a:r>
            <a:r>
              <a:rPr b="0" i="0" lang="ru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7" name="Google Shape;607;p30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8" name="Google Shape;608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09" name="Google Shape;6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087" y="1703650"/>
            <a:ext cx="6669741" cy="214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5" name="Google Shape;615;p31"/>
          <p:cNvSpPr txBox="1"/>
          <p:nvPr/>
        </p:nvSpPr>
        <p:spPr>
          <a:xfrm>
            <a:off x="540000" y="1171800"/>
            <a:ext cx="8064000" cy="1770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Запись данных в файл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6" name="Google Shape;61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3" name="Google Shape;623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24" name="Google Shape;6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875" y="1928968"/>
            <a:ext cx="7148250" cy="16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540000" y="1171800"/>
            <a:ext cx="80640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спользуйте источник rate, напишите код, который создаст дополнительный столбец, который будет выводить сумму только нечетных чисел</a:t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32" name="Google Shape;632;p33"/>
          <p:cNvSpPr/>
          <p:nvPr/>
        </p:nvSpPr>
        <p:spPr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28217bbd9e8_1_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638" name="Google Shape;638;g28217bbd9e8_1_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8217bbd9e8_1_8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8217bbd9e8_1_8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8217bbd9e8_1_815"/>
          <p:cNvSpPr txBox="1"/>
          <p:nvPr/>
        </p:nvSpPr>
        <p:spPr>
          <a:xfrm rot="-622610">
            <a:off x="2139343" y="2021709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2" name="Google Shape;642;g28217bbd9e8_1_815"/>
          <p:cNvSpPr txBox="1"/>
          <p:nvPr/>
        </p:nvSpPr>
        <p:spPr>
          <a:xfrm rot="489937">
            <a:off x="3056623" y="3652055"/>
            <a:ext cx="2669767" cy="369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3" name="Google Shape;643;g28217bbd9e8_1_815"/>
          <p:cNvSpPr txBox="1"/>
          <p:nvPr/>
        </p:nvSpPr>
        <p:spPr>
          <a:xfrm rot="489937">
            <a:off x="4902746" y="1396917"/>
            <a:ext cx="2669767" cy="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217bbd9e8_1_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4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</a:t>
            </a:r>
            <a:r>
              <a:rPr i="0" lang="ru" sz="1600" u="none" strike="noStrike">
                <a:solidFill>
                  <a:schemeClr val="dk1"/>
                </a:solidFill>
              </a:rPr>
              <a:t>1.   </a:t>
            </a:r>
            <a:r>
              <a:rPr lang="ru" sz="1600">
                <a:solidFill>
                  <a:schemeClr val="dk1"/>
                </a:solidFill>
              </a:rPr>
              <a:t>Какой термин подходит к следующему определению:</a:t>
            </a:r>
            <a:r>
              <a:rPr i="1" lang="ru" sz="1600">
                <a:solidFill>
                  <a:schemeClr val="dk1"/>
                </a:solidFill>
              </a:rPr>
              <a:t> 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i="1" lang="ru" sz="1600">
                <a:solidFill>
                  <a:schemeClr val="dk1"/>
                </a:solidFill>
              </a:rPr>
              <a:t>П</a:t>
            </a:r>
            <a:r>
              <a:rPr i="1" lang="ru" sz="1600">
                <a:solidFill>
                  <a:schemeClr val="dk1"/>
                </a:solidFill>
              </a:rPr>
              <a:t>арадигма программного обеспечения, которая потребляет, обрабатывает и управляет непрерывными потоками данных, пока они все еще движутся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a. Потоковая обработка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b. Batch-обработка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c. Водяные знаки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800">
                <a:solidFill>
                  <a:schemeClr val="dk1"/>
                </a:solidFill>
              </a:rPr>
            </a:br>
            <a:endParaRPr b="0">
              <a:solidFill>
                <a:schemeClr val="dk1"/>
              </a:solidFill>
            </a:endParaRPr>
          </a:p>
        </p:txBody>
      </p:sp>
      <p:sp>
        <p:nvSpPr>
          <p:cNvPr id="468" name="Google Shape;468;g28217bbd9e8_1_4"/>
          <p:cNvSpPr txBox="1"/>
          <p:nvPr>
            <p:ph type="title"/>
          </p:nvPr>
        </p:nvSpPr>
        <p:spPr>
          <a:xfrm>
            <a:off x="540000" y="663725"/>
            <a:ext cx="8064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g28217bbd9e8_1_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i="0" lang="ru" sz="1600" u="none" strike="noStrike">
                <a:solidFill>
                  <a:schemeClr val="dk1"/>
                </a:solidFill>
              </a:rPr>
              <a:t>2.   </a:t>
            </a:r>
            <a:r>
              <a:rPr lang="ru" sz="1600">
                <a:solidFill>
                  <a:schemeClr val="dk1"/>
                </a:solidFill>
              </a:rPr>
              <a:t>Что такое водяной знак</a:t>
            </a:r>
            <a:r>
              <a:rPr i="0" lang="ru" sz="1600" u="none" strike="noStrike">
                <a:solidFill>
                  <a:schemeClr val="dk1"/>
                </a:solidFill>
              </a:rPr>
              <a:t>?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a. </a:t>
            </a:r>
            <a:r>
              <a:rPr lang="ru" sz="1600">
                <a:solidFill>
                  <a:schemeClr val="dk1"/>
                </a:solidFill>
              </a:rPr>
              <a:t>С</a:t>
            </a:r>
            <a:r>
              <a:rPr lang="ru" sz="1600">
                <a:solidFill>
                  <a:schemeClr val="dk1"/>
                </a:solidFill>
              </a:rPr>
              <a:t>пециальные маркеры или метки, которые добавляются к данным или транзакциям для отслеживания их потока через систему 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b. Функция обработки данных в Spark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c. Способ хранения данных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d. </a:t>
            </a:r>
            <a:r>
              <a:rPr lang="ru" sz="1600">
                <a:solidFill>
                  <a:schemeClr val="dk1"/>
                </a:solidFill>
              </a:rPr>
              <a:t>Знак</a:t>
            </a:r>
            <a:r>
              <a:rPr lang="ru" sz="1600">
                <a:solidFill>
                  <a:schemeClr val="dk1"/>
                </a:solidFill>
              </a:rPr>
              <a:t> из воды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475" name="Google Shape;475;p5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i="0" lang="ru" sz="1600" u="none" strike="noStrike">
                <a:solidFill>
                  <a:schemeClr val="dk1"/>
                </a:solidFill>
              </a:rPr>
              <a:t>3.   </a:t>
            </a:r>
            <a:r>
              <a:rPr lang="ru" sz="1600">
                <a:solidFill>
                  <a:schemeClr val="dk1"/>
                </a:solidFill>
              </a:rPr>
              <a:t>К</a:t>
            </a:r>
            <a:r>
              <a:rPr lang="ru" sz="1600">
                <a:solidFill>
                  <a:schemeClr val="dk1"/>
                </a:solidFill>
              </a:rPr>
              <a:t>акая функция относится к stateless операциям ?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a.   distinct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b.  join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c.  write</a:t>
            </a:r>
            <a:endParaRPr sz="16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solidFill>
                  <a:schemeClr val="dk1"/>
                </a:solidFill>
              </a:rPr>
              <a:t>d.  filter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482" name="Google Shape;482;p8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4.   </a:t>
            </a:r>
            <a:r>
              <a:rPr lang="ru" sz="1600"/>
              <a:t>К</a:t>
            </a: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акая функция относится к statefull операциям ?</a:t>
            </a:r>
            <a:endParaRPr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a.   range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b.   filter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c.   join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d.   select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489" name="Google Shape;489;p10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p1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6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5.   </a:t>
            </a:r>
            <a:r>
              <a:rPr lang="ru" sz="1600"/>
              <a:t>К</a:t>
            </a: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акая семантика доставки данных гарантирует доставку только одного пакета данных, без дублей</a:t>
            </a:r>
            <a:endParaRPr/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a. такой нет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b.   at most once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c.   at least once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600">
                <a:latin typeface="IBM Plex Sans"/>
                <a:ea typeface="IBM Plex Sans"/>
                <a:cs typeface="IBM Plex Sans"/>
                <a:sym typeface="IBM Plex Sans"/>
              </a:rPr>
              <a:t>d.  exactly once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800"/>
            </a:b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496" name="Google Shape;496;p12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1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6.   </a:t>
            </a:r>
            <a:r>
              <a:rPr lang="ru" sz="1800"/>
              <a:t>В</a:t>
            </a: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 какой архитектуре обработки потоковых данных есть пакетный слой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a. lambda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b. kafka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c. kappa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 sz="2800"/>
            </a:br>
            <a:br>
              <a:rPr lang="ru" sz="2800"/>
            </a:br>
            <a:br>
              <a:rPr lang="ru" sz="2400"/>
            </a:br>
            <a:br>
              <a:rPr lang="ru" sz="1600"/>
            </a:br>
            <a:br>
              <a:rPr lang="ru" sz="1600"/>
            </a:br>
            <a:br>
              <a:rPr lang="ru" sz="1600"/>
            </a:br>
            <a:endParaRPr sz="1600">
              <a:solidFill>
                <a:schemeClr val="dk1"/>
              </a:solidFill>
            </a:endParaRPr>
          </a:p>
        </p:txBody>
      </p:sp>
      <p:sp>
        <p:nvSpPr>
          <p:cNvPr id="503" name="Google Shape;503;p14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1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0" name="Google Shape;510;p17"/>
          <p:cNvSpPr txBox="1"/>
          <p:nvPr/>
        </p:nvSpPr>
        <p:spPr>
          <a:xfrm>
            <a:off x="540000" y="1171800"/>
            <a:ext cx="8064000" cy="2560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поток данных “rate” и просто выведите данные в консоль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1" name="Google Shape;511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Temirkhanov Zelimkhan</dc:creator>
</cp:coreProperties>
</file>